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3" r:id="rId24"/>
    <p:sldId id="282" r:id="rId25"/>
    <p:sldId id="278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7BA-AB84-4F0C-BC73-F8B8A588ED40}" type="datetimeFigureOut">
              <a:rPr lang="es-ES" smtClean="0"/>
              <a:pPr/>
              <a:t>10/02/2013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347-E045-4038-8407-329D2BE5ADD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7BA-AB84-4F0C-BC73-F8B8A588ED40}" type="datetimeFigureOut">
              <a:rPr lang="es-ES" smtClean="0"/>
              <a:pPr/>
              <a:t>10/02/2013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347-E045-4038-8407-329D2BE5ADD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7BA-AB84-4F0C-BC73-F8B8A588ED40}" type="datetimeFigureOut">
              <a:rPr lang="es-ES" smtClean="0"/>
              <a:pPr/>
              <a:t>10/02/2013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347-E045-4038-8407-329D2BE5ADD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7BA-AB84-4F0C-BC73-F8B8A588ED40}" type="datetimeFigureOut">
              <a:rPr lang="es-ES" smtClean="0"/>
              <a:pPr/>
              <a:t>10/02/2013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347-E045-4038-8407-329D2BE5ADD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7BA-AB84-4F0C-BC73-F8B8A588ED40}" type="datetimeFigureOut">
              <a:rPr lang="es-ES" smtClean="0"/>
              <a:pPr/>
              <a:t>10/02/2013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347-E045-4038-8407-329D2BE5ADD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7BA-AB84-4F0C-BC73-F8B8A588ED40}" type="datetimeFigureOut">
              <a:rPr lang="es-ES" smtClean="0"/>
              <a:pPr/>
              <a:t>10/02/2013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347-E045-4038-8407-329D2BE5ADD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7BA-AB84-4F0C-BC73-F8B8A588ED40}" type="datetimeFigureOut">
              <a:rPr lang="es-ES" smtClean="0"/>
              <a:pPr/>
              <a:t>10/02/2013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347-E045-4038-8407-329D2BE5ADD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7BA-AB84-4F0C-BC73-F8B8A588ED40}" type="datetimeFigureOut">
              <a:rPr lang="es-ES" smtClean="0"/>
              <a:pPr/>
              <a:t>10/02/2013</a:t>
            </a:fld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7B347-E045-4038-8407-329D2BE5ADD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7BA-AB84-4F0C-BC73-F8B8A588ED40}" type="datetimeFigureOut">
              <a:rPr lang="es-ES" smtClean="0"/>
              <a:pPr/>
              <a:t>10/02/2013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347-E045-4038-8407-329D2BE5ADD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7BA-AB84-4F0C-BC73-F8B8A588ED40}" type="datetimeFigureOut">
              <a:rPr lang="es-ES" smtClean="0"/>
              <a:pPr/>
              <a:t>10/02/2013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1C7B347-E045-4038-8407-329D2BE5ADD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06727BA-AB84-4F0C-BC73-F8B8A588ED40}" type="datetimeFigureOut">
              <a:rPr lang="es-ES" smtClean="0"/>
              <a:pPr/>
              <a:t>10/02/2013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347-E045-4038-8407-329D2BE5ADD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6727BA-AB84-4F0C-BC73-F8B8A588ED40}" type="datetimeFigureOut">
              <a:rPr lang="es-ES" smtClean="0"/>
              <a:pPr/>
              <a:t>10/02/2013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C7B347-E045-4038-8407-329D2BE5ADD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71736" y="714356"/>
            <a:ext cx="6143668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cap="none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INSTITUTO TECNOLOGICO SUPERIOR DE LERDO </a:t>
            </a:r>
            <a:endParaRPr lang="es-ES" sz="3200" cap="none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14512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s-ES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Asignatura: </a:t>
            </a:r>
            <a:r>
              <a:rPr lang="es-E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Taller de Base de Datos </a:t>
            </a:r>
          </a:p>
          <a:p>
            <a:pPr algn="l"/>
            <a:endParaRPr lang="es-E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s-ES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Clave Asignatura: </a:t>
            </a:r>
            <a:r>
              <a:rPr lang="es-ES" dirty="0" smtClean="0">
                <a:solidFill>
                  <a:srgbClr val="FFFF00"/>
                </a:solidFill>
              </a:rPr>
              <a:t>306B</a:t>
            </a:r>
            <a:endParaRPr lang="es-ES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es-E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Integrantes del Equipo: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42976" y="5214950"/>
          <a:ext cx="7072362" cy="1107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857784"/>
                <a:gridCol w="2214578"/>
              </a:tblGrid>
              <a:tr h="21431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Nombre:  </a:t>
                      </a:r>
                      <a:endParaRPr lang="es-E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Nº de Control:</a:t>
                      </a:r>
                      <a:endParaRPr lang="es-E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María del Carmen Raygoza Hernández 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10231529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Judith</a:t>
                      </a:r>
                      <a:r>
                        <a:rPr lang="es-ES" baseline="0" dirty="0" smtClean="0"/>
                        <a:t> Itzel Requejo Hernández  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10231237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Administrador\Mis documentos\Downloads\logo_t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143140" cy="2019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000100" y="2357430"/>
            <a:ext cx="7000924" cy="82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Actividad de Aprendizaje #3 </a:t>
            </a:r>
          </a:p>
        </p:txBody>
      </p:sp>
    </p:spTree>
  </p:cSld>
  <p:clrMapOvr>
    <a:masterClrMapping/>
  </p:clrMapOvr>
  <p:transition spd="med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F0"/>
                </a:solidFill>
              </a:rPr>
              <a:t>Paso #1: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/>
          <a:lstStyle/>
          <a:p>
            <a:pPr algn="just"/>
            <a:r>
              <a:rPr lang="es-ES" dirty="0" smtClean="0"/>
              <a:t>En la ventana principal del programa,  seleccionamos la base de datos que vamos a utilizar. Ubicamos en donde dice “</a:t>
            </a:r>
            <a:r>
              <a:rPr lang="es-ES" b="1" dirty="0" smtClean="0">
                <a:solidFill>
                  <a:srgbClr val="00B0F0"/>
                </a:solidFill>
              </a:rPr>
              <a:t>Tables</a:t>
            </a:r>
            <a:r>
              <a:rPr lang="es-ES" dirty="0" smtClean="0"/>
              <a:t>”, la seleccionamos y presionamos el botón derecho del mouse y seleccionamos en donde dice “</a:t>
            </a:r>
            <a:r>
              <a:rPr lang="es-ES" b="1" dirty="0" smtClean="0">
                <a:solidFill>
                  <a:srgbClr val="00B0F0"/>
                </a:solidFill>
              </a:rPr>
              <a:t>Create new</a:t>
            </a:r>
            <a:r>
              <a:rPr lang="es-ES" dirty="0" smtClean="0"/>
              <a:t>”.</a:t>
            </a:r>
            <a:endParaRPr lang="es-ES" dirty="0"/>
          </a:p>
        </p:txBody>
      </p:sp>
    </p:spTree>
  </p:cSld>
  <p:clrMapOvr>
    <a:masterClrMapping/>
  </p:clrMapOvr>
  <p:transition advTm="12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dministrar servidor Firebird con FlameRobin en modo gráfic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643602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F0"/>
                </a:solidFill>
              </a:rPr>
              <a:t>Paso #2: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Introduciremos la consulta SQL para crear la nueva tabla, por ejemplo:</a:t>
            </a:r>
          </a:p>
          <a:p>
            <a:endParaRPr lang="es-ES" dirty="0" smtClean="0"/>
          </a:p>
          <a:p>
            <a:pPr algn="ctr">
              <a:buNone/>
            </a:pPr>
            <a:r>
              <a:rPr lang="es-ES" i="1" dirty="0" smtClean="0">
                <a:solidFill>
                  <a:srgbClr val="00B0F0"/>
                </a:solidFill>
              </a:rPr>
              <a:t>create table facturas</a:t>
            </a:r>
            <a:endParaRPr lang="es-ES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s-ES" i="1" dirty="0" smtClean="0">
                <a:solidFill>
                  <a:srgbClr val="00B0F0"/>
                </a:solidFill>
              </a:rPr>
              <a:t>(</a:t>
            </a:r>
            <a:endParaRPr lang="es-ES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s-ES" i="1" dirty="0" smtClean="0">
                <a:solidFill>
                  <a:srgbClr val="00B0F0"/>
                </a:solidFill>
              </a:rPr>
              <a:t>  numero varchar(20) not null,</a:t>
            </a:r>
            <a:endParaRPr lang="es-ES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s-ES" i="1" dirty="0" smtClean="0">
                <a:solidFill>
                  <a:srgbClr val="00B0F0"/>
                </a:solidFill>
              </a:rPr>
              <a:t>  fecha date,</a:t>
            </a:r>
            <a:endParaRPr lang="es-ES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s-ES" i="1" dirty="0" smtClean="0">
                <a:solidFill>
                  <a:srgbClr val="00B0F0"/>
                </a:solidFill>
              </a:rPr>
              <a:t>  importe float,</a:t>
            </a:r>
            <a:endParaRPr lang="es-ES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s-ES" i="1" dirty="0" smtClean="0">
                <a:solidFill>
                  <a:srgbClr val="00B0F0"/>
                </a:solidFill>
              </a:rPr>
              <a:t>  codigocliente integer</a:t>
            </a:r>
            <a:endParaRPr lang="es-ES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s-ES" i="1" dirty="0" smtClean="0">
                <a:solidFill>
                  <a:srgbClr val="00B0F0"/>
                </a:solidFill>
              </a:rPr>
              <a:t>)</a:t>
            </a:r>
            <a:endParaRPr lang="es-ES" dirty="0" smtClean="0">
              <a:solidFill>
                <a:srgbClr val="00B0F0"/>
              </a:solidFill>
            </a:endParaRP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advTm="12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F0"/>
                </a:solidFill>
              </a:rPr>
              <a:t>Paso #3: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/>
          <a:lstStyle/>
          <a:p>
            <a:pPr algn="just"/>
            <a:r>
              <a:rPr lang="es-ES" dirty="0" smtClean="0"/>
              <a:t>Una vez que introducimos la consulta SQL para la creación de la tabla, presionamos el botón que dice "</a:t>
            </a:r>
            <a:r>
              <a:rPr lang="es-ES" b="1" dirty="0" smtClean="0">
                <a:solidFill>
                  <a:srgbClr val="00B0F0"/>
                </a:solidFill>
              </a:rPr>
              <a:t>Execute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smtClean="0">
                <a:solidFill>
                  <a:srgbClr val="00B0F0"/>
                </a:solidFill>
              </a:rPr>
              <a:t>statement</a:t>
            </a:r>
            <a:r>
              <a:rPr lang="es-ES" dirty="0" smtClean="0"/>
              <a:t>" o también la tecla de función </a:t>
            </a:r>
            <a:r>
              <a:rPr lang="es-ES" b="1" dirty="0" smtClean="0">
                <a:solidFill>
                  <a:srgbClr val="00B0F0"/>
                </a:solidFill>
              </a:rPr>
              <a:t>F4</a:t>
            </a:r>
            <a:r>
              <a:rPr lang="es-ES" dirty="0" smtClean="0"/>
              <a:t>:</a:t>
            </a:r>
          </a:p>
          <a:p>
            <a:endParaRPr lang="es-ES" dirty="0"/>
          </a:p>
        </p:txBody>
      </p:sp>
    </p:spTree>
  </p:cSld>
  <p:clrMapOvr>
    <a:masterClrMapping/>
  </p:clrMapOvr>
  <p:transition advTm="12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dministrar servidor Firebird con FlameRobin en modo gráfic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664373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F0"/>
                </a:solidFill>
              </a:rPr>
              <a:t>Paso #4: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829576" cy="452596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Si la consulta se ejecuto de manera correctamente, para guardar los cambios definitivamente en la base de datos de Firebird. Presionamos el botón que dice "</a:t>
            </a:r>
            <a:r>
              <a:rPr lang="es-ES" b="1" dirty="0" smtClean="0">
                <a:solidFill>
                  <a:srgbClr val="00B0F0"/>
                </a:solidFill>
              </a:rPr>
              <a:t>Commit transaction</a:t>
            </a:r>
            <a:r>
              <a:rPr lang="es-ES" dirty="0" smtClean="0"/>
              <a:t>" o también la tecla de función </a:t>
            </a:r>
            <a:r>
              <a:rPr lang="es-ES" b="1" dirty="0" smtClean="0">
                <a:solidFill>
                  <a:srgbClr val="00B0F0"/>
                </a:solidFill>
              </a:rPr>
              <a:t>F5</a:t>
            </a:r>
            <a:r>
              <a:rPr lang="es-ES" dirty="0" smtClean="0"/>
              <a:t>: </a:t>
            </a:r>
          </a:p>
          <a:p>
            <a:endParaRPr lang="es-ES" dirty="0"/>
          </a:p>
        </p:txBody>
      </p:sp>
    </p:spTree>
  </p:cSld>
  <p:clrMapOvr>
    <a:masterClrMapping/>
  </p:clrMapOvr>
  <p:transition advTm="1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dministrar servidor Firebird con FlameRobin en modo gráfic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9294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F0"/>
                </a:solidFill>
              </a:rPr>
              <a:t>Paso #5: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pPr algn="just"/>
            <a:r>
              <a:rPr lang="es-ES" dirty="0" smtClean="0"/>
              <a:t>Una vez que fue creada la tabla, podremos insertar  los registros necesarios o también realizar consultas (</a:t>
            </a:r>
            <a:r>
              <a:rPr lang="es-ES" b="1" dirty="0" smtClean="0">
                <a:solidFill>
                  <a:srgbClr val="00B0F0"/>
                </a:solidFill>
              </a:rPr>
              <a:t>select</a:t>
            </a:r>
            <a:r>
              <a:rPr lang="es-ES" dirty="0" smtClean="0"/>
              <a:t>).</a:t>
            </a:r>
          </a:p>
          <a:p>
            <a:pPr algn="just"/>
            <a:r>
              <a:rPr lang="es-ES" dirty="0" smtClean="0"/>
              <a:t>En la ventana principal del programa ubicamos la tabla que vamos a utilizar, presionamos el botón derecho del mouse y seleccionamos donde dice “</a:t>
            </a:r>
            <a:r>
              <a:rPr lang="es-ES" b="1" dirty="0" smtClean="0">
                <a:solidFill>
                  <a:srgbClr val="00B0F0"/>
                </a:solidFill>
              </a:rPr>
              <a:t>Select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smtClean="0">
                <a:solidFill>
                  <a:srgbClr val="00B0F0"/>
                </a:solidFill>
              </a:rPr>
              <a:t>from</a:t>
            </a:r>
            <a:r>
              <a:rPr lang="es-ES" dirty="0" smtClean="0"/>
              <a:t>”. </a:t>
            </a:r>
            <a:endParaRPr lang="es-ES" dirty="0"/>
          </a:p>
        </p:txBody>
      </p:sp>
    </p:spTree>
  </p:cSld>
  <p:clrMapOvr>
    <a:masterClrMapping/>
  </p:clrMapOvr>
  <p:transition advTm="2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dministrar servidor Firebird con FlameRobin en modo gráfic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00092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35824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¿Cómo Generar una Base </a:t>
            </a:r>
            <a: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 Datos en PgAdmin III para PostgreSQL </a:t>
            </a:r>
            <a: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s-E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www.devtroce.com/wp-content/uploads/2010/08/logo_postgres-7916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3010">
            <a:off x="874622" y="2994949"/>
            <a:ext cx="3500462" cy="2772366"/>
          </a:xfrm>
          <a:prstGeom prst="rect">
            <a:avLst/>
          </a:prstGeom>
          <a:noFill/>
        </p:spPr>
      </p:pic>
      <p:pic>
        <p:nvPicPr>
          <p:cNvPr id="1028" name="Picture 4" descr="http://3.bp.blogspot.com/_nI0cBOuGnNg/SgYKgg4MNKI/AAAAAAAAAVI/n_3tDtFLZFQ/s400/pgadmin3_pr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04455">
            <a:off x="5019058" y="3280204"/>
            <a:ext cx="3286148" cy="223458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2934" y="1688919"/>
            <a:ext cx="8183880" cy="143318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¿Cómo Generar una </a:t>
            </a:r>
            <a:r>
              <a:rPr lang="es-ES" sz="4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Base de Datos en FlameRobin para </a:t>
            </a:r>
            <a:r>
              <a:rPr lang="es-ES" sz="4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Firebird?</a:t>
            </a:r>
            <a:endParaRPr lang="es-ES" sz="4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2" name="Picture 2" descr="http://www.flamerobin.org/dokuwiki/_media/wiki/flamerobin.jpg"/>
          <p:cNvPicPr>
            <a:picLocks noChangeAspect="1" noChangeArrowheads="1"/>
          </p:cNvPicPr>
          <p:nvPr/>
        </p:nvPicPr>
        <p:blipFill>
          <a:blip r:embed="rId2"/>
          <a:srcRect l="17660" t="18119" r="17331"/>
          <a:stretch>
            <a:fillRect/>
          </a:stretch>
        </p:blipFill>
        <p:spPr bwMode="auto">
          <a:xfrm rot="456075">
            <a:off x="2006279" y="3775152"/>
            <a:ext cx="2075637" cy="2067712"/>
          </a:xfrm>
          <a:prstGeom prst="rect">
            <a:avLst/>
          </a:prstGeom>
          <a:noFill/>
        </p:spPr>
      </p:pic>
      <p:pic>
        <p:nvPicPr>
          <p:cNvPr id="30724" name="Picture 4" descr="http://www.firebirdsql.org/file/about/firebird-logo-1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3500">
            <a:off x="5515704" y="3729761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92D050"/>
                </a:solidFill>
              </a:rPr>
              <a:t>Paso #1:</a:t>
            </a:r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/>
          <a:lstStyle/>
          <a:p>
            <a:pPr algn="just"/>
            <a:r>
              <a:rPr lang="es-ES" dirty="0" smtClean="0"/>
              <a:t>Una vez abierto el programa correspondiente, ubicamos donde dice “</a:t>
            </a:r>
            <a:r>
              <a:rPr lang="es-ES" b="1" dirty="0" smtClean="0">
                <a:solidFill>
                  <a:srgbClr val="92D050"/>
                </a:solidFill>
              </a:rPr>
              <a:t>Bases de datos</a:t>
            </a:r>
            <a:r>
              <a:rPr lang="es-ES" dirty="0" smtClean="0"/>
              <a:t>”, presionamos el botón derecho del mouse y seleccionamos en donde dice “</a:t>
            </a:r>
            <a:r>
              <a:rPr lang="es-ES" b="1" dirty="0" smtClean="0">
                <a:solidFill>
                  <a:srgbClr val="92D050"/>
                </a:solidFill>
              </a:rPr>
              <a:t>Nueva Base de Datos</a:t>
            </a:r>
            <a:r>
              <a:rPr lang="es-ES" dirty="0" smtClean="0"/>
              <a:t>”.  </a:t>
            </a:r>
            <a:endParaRPr lang="es-ES" dirty="0"/>
          </a:p>
        </p:txBody>
      </p:sp>
    </p:spTree>
  </p:cSld>
  <p:clrMapOvr>
    <a:masterClrMapping/>
  </p:clrMapOvr>
  <p:transition spd="med" advTm="1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jpdSoft Crear base de datos para guardar tablas y vistas en PostgreSQ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829954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92D050"/>
                </a:solidFill>
              </a:rPr>
              <a:t>Paso #2:</a:t>
            </a:r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9006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Después se abrirá una ventana, en la cual vamos a configurar la base de datos que vamos a crear. </a:t>
            </a:r>
          </a:p>
          <a:p>
            <a:pPr>
              <a:buNone/>
            </a:pPr>
            <a:r>
              <a:rPr lang="es-ES" dirty="0" smtClean="0"/>
              <a:t>    En la pestaña "</a:t>
            </a:r>
            <a:r>
              <a:rPr lang="es-ES" b="1" dirty="0" smtClean="0">
                <a:solidFill>
                  <a:srgbClr val="92D050"/>
                </a:solidFill>
              </a:rPr>
              <a:t>Propiedades</a:t>
            </a:r>
            <a:r>
              <a:rPr lang="es-ES" dirty="0" smtClean="0"/>
              <a:t>" introduciremos los siguientes datos:</a:t>
            </a:r>
          </a:p>
          <a:p>
            <a:r>
              <a:rPr lang="es-ES" dirty="0" smtClean="0">
                <a:solidFill>
                  <a:srgbClr val="92D050"/>
                </a:solidFill>
              </a:rPr>
              <a:t>Nombre: </a:t>
            </a:r>
            <a:r>
              <a:rPr lang="es-ES" dirty="0" smtClean="0"/>
              <a:t>El nombre que le vamos a dar a la base de datos. </a:t>
            </a:r>
          </a:p>
          <a:p>
            <a:r>
              <a:rPr lang="es-ES" dirty="0" smtClean="0">
                <a:solidFill>
                  <a:srgbClr val="92D050"/>
                </a:solidFill>
              </a:rPr>
              <a:t>Propietario:</a:t>
            </a:r>
            <a:r>
              <a:rPr lang="es-ES" dirty="0" smtClean="0"/>
              <a:t> Nombre del usuario.</a:t>
            </a:r>
          </a:p>
          <a:p>
            <a:pPr algn="just"/>
            <a:r>
              <a:rPr lang="es-ES" dirty="0" smtClean="0"/>
              <a:t>Después de configurar las propiedades necesarias. Presionamos el botón que dice “</a:t>
            </a:r>
            <a:r>
              <a:rPr lang="es-ES" b="1" dirty="0" smtClean="0">
                <a:solidFill>
                  <a:srgbClr val="92D050"/>
                </a:solidFill>
              </a:rPr>
              <a:t>OK</a:t>
            </a:r>
            <a:r>
              <a:rPr lang="es-ES" dirty="0" smtClean="0"/>
              <a:t>”, para crear la base de datos. </a:t>
            </a:r>
            <a:endParaRPr lang="es-ES" dirty="0"/>
          </a:p>
        </p:txBody>
      </p:sp>
    </p:spTree>
  </p:cSld>
  <p:clrMapOvr>
    <a:masterClrMapping/>
  </p:clrMapOvr>
  <p:transition spd="slow" advTm="20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jpdSoft Crear base de datos para guardar tablas y vistas en PostgreSQ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572032" cy="595024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072494" cy="1643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script </a:t>
            </a:r>
            <a:r>
              <a:rPr lang="es-ES" dirty="0" smtClean="0">
                <a:solidFill>
                  <a:srgbClr val="92D050"/>
                </a:solidFill>
              </a:rPr>
              <a:t>SQL</a:t>
            </a:r>
            <a:r>
              <a:rPr lang="es-ES" dirty="0" smtClean="0"/>
              <a:t> para crear una base de datos </a:t>
            </a:r>
            <a:r>
              <a:rPr lang="es-ES" dirty="0" smtClean="0">
                <a:solidFill>
                  <a:srgbClr val="92D050"/>
                </a:solidFill>
              </a:rPr>
              <a:t>PostgreSQL</a:t>
            </a:r>
            <a:r>
              <a:rPr lang="es-ES" dirty="0" smtClean="0"/>
              <a:t> desde la línea de comandos: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643183"/>
            <a:ext cx="7467600" cy="3714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i="1" dirty="0" smtClean="0">
                <a:solidFill>
                  <a:srgbClr val="92D050"/>
                </a:solidFill>
              </a:rPr>
              <a:t>CREATE DATABASE bdajpdsoft</a:t>
            </a:r>
            <a:br>
              <a:rPr lang="es-ES" i="1" dirty="0" smtClean="0">
                <a:solidFill>
                  <a:srgbClr val="92D050"/>
                </a:solidFill>
              </a:rPr>
            </a:br>
            <a:r>
              <a:rPr lang="es-ES" i="1" dirty="0" smtClean="0">
                <a:solidFill>
                  <a:srgbClr val="92D050"/>
                </a:solidFill>
              </a:rPr>
              <a:t>WITH ENCODING='UTF8'</a:t>
            </a:r>
            <a:br>
              <a:rPr lang="es-ES" i="1" dirty="0" smtClean="0">
                <a:solidFill>
                  <a:srgbClr val="92D050"/>
                </a:solidFill>
              </a:rPr>
            </a:br>
            <a:r>
              <a:rPr lang="es-ES" i="1" dirty="0" smtClean="0">
                <a:solidFill>
                  <a:srgbClr val="92D050"/>
                </a:solidFill>
              </a:rPr>
              <a:t>OWNER=ajpdsoft</a:t>
            </a:r>
            <a:br>
              <a:rPr lang="es-ES" i="1" dirty="0" smtClean="0">
                <a:solidFill>
                  <a:srgbClr val="92D050"/>
                </a:solidFill>
              </a:rPr>
            </a:br>
            <a:r>
              <a:rPr lang="es-ES" i="1" dirty="0" smtClean="0">
                <a:solidFill>
                  <a:srgbClr val="92D050"/>
                </a:solidFill>
              </a:rPr>
              <a:t>LC_COLLATE='Spanish_Spain.1252'</a:t>
            </a:r>
            <a:br>
              <a:rPr lang="es-ES" i="1" dirty="0" smtClean="0">
                <a:solidFill>
                  <a:srgbClr val="92D050"/>
                </a:solidFill>
              </a:rPr>
            </a:br>
            <a:r>
              <a:rPr lang="es-ES" i="1" dirty="0" smtClean="0">
                <a:solidFill>
                  <a:srgbClr val="92D050"/>
                </a:solidFill>
              </a:rPr>
              <a:t>LC_CTYPE='Spanish_Spain.1252'</a:t>
            </a:r>
            <a:br>
              <a:rPr lang="es-ES" i="1" dirty="0" smtClean="0">
                <a:solidFill>
                  <a:srgbClr val="92D050"/>
                </a:solidFill>
              </a:rPr>
            </a:br>
            <a:r>
              <a:rPr lang="es-ES" i="1" dirty="0" smtClean="0">
                <a:solidFill>
                  <a:srgbClr val="92D050"/>
                </a:solidFill>
              </a:rPr>
              <a:t>CONNECTION LIMIT=-1</a:t>
            </a:r>
            <a:br>
              <a:rPr lang="es-ES" i="1" dirty="0" smtClean="0">
                <a:solidFill>
                  <a:srgbClr val="92D050"/>
                </a:solidFill>
              </a:rPr>
            </a:br>
            <a:r>
              <a:rPr lang="es-ES" i="1" dirty="0" smtClean="0">
                <a:solidFill>
                  <a:srgbClr val="92D050"/>
                </a:solidFill>
              </a:rPr>
              <a:t>TABLESPACE=tb_ajpdsoft;</a:t>
            </a:r>
            <a:endParaRPr lang="es-ES" dirty="0" smtClean="0">
              <a:solidFill>
                <a:srgbClr val="92D050"/>
              </a:solidFill>
            </a:endParaRPr>
          </a:p>
          <a:p>
            <a:pPr algn="ctr"/>
            <a:endParaRPr lang="es-ES" dirty="0"/>
          </a:p>
        </p:txBody>
      </p:sp>
    </p:spTree>
  </p:cSld>
  <p:clrMapOvr>
    <a:masterClrMapping/>
  </p:clrMapOvr>
  <p:transition spd="slow" advTm="16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786842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¿Cómo Generar </a:t>
            </a:r>
            <a: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una </a:t>
            </a:r>
            <a: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Tabla de Datos  </a:t>
            </a:r>
            <a: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en </a:t>
            </a:r>
            <a:b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PgAdmin III para PostgreSQL </a:t>
            </a:r>
            <a: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s-E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http://www.devtroce.com/wp-content/uploads/2010/08/logo_postgres-7916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3010">
            <a:off x="928662" y="3499841"/>
            <a:ext cx="3500462" cy="2772366"/>
          </a:xfrm>
          <a:prstGeom prst="rect">
            <a:avLst/>
          </a:prstGeom>
          <a:noFill/>
        </p:spPr>
      </p:pic>
      <p:pic>
        <p:nvPicPr>
          <p:cNvPr id="4" name="Picture 4" descr="http://3.bp.blogspot.com/_nI0cBOuGnNg/SgYKgg4MNKI/AAAAAAAAAVI/n_3tDtFLZFQ/s400/pgadmin3_pr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04455">
            <a:off x="5161934" y="3708831"/>
            <a:ext cx="3286148" cy="22345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Paso #1: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pPr algn="just"/>
            <a:r>
              <a:rPr lang="es-ES" dirty="0" smtClean="0"/>
              <a:t>Para crear un esquema en la base de datos creada anteriormente, la desplegaremos en PgAdmin, en donde dice "</a:t>
            </a:r>
            <a:r>
              <a:rPr lang="es-ES" b="1" dirty="0" smtClean="0">
                <a:solidFill>
                  <a:srgbClr val="FF0000"/>
                </a:solidFill>
              </a:rPr>
              <a:t>Esquemas</a:t>
            </a:r>
            <a:r>
              <a:rPr lang="es-ES" dirty="0" smtClean="0"/>
              <a:t>" de esta base de datos presionamos el botón derecho del mouse y seleccionamos donde dice "</a:t>
            </a:r>
            <a:r>
              <a:rPr lang="es-ES" b="1" dirty="0" smtClean="0">
                <a:solidFill>
                  <a:srgbClr val="FF0000"/>
                </a:solidFill>
              </a:rPr>
              <a:t>Nuevo Esquema</a:t>
            </a:r>
            <a:r>
              <a:rPr lang="es-ES" dirty="0" smtClean="0"/>
              <a:t>":</a:t>
            </a:r>
            <a:endParaRPr lang="es-ES" dirty="0"/>
          </a:p>
        </p:txBody>
      </p:sp>
    </p:spTree>
  </p:cSld>
  <p:clrMapOvr>
    <a:masterClrMapping/>
  </p:clrMapOvr>
  <p:transition spd="slow" advTm="19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jpdSoft Crear un esquema y una tabla de ejemplo en PostgreSQ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689407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Paso #2: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Después se abrirá una ventana, en la cual vamos a configurar el esquema que vamos a crear. </a:t>
            </a:r>
          </a:p>
          <a:p>
            <a:pPr>
              <a:buNone/>
            </a:pPr>
            <a:r>
              <a:rPr lang="es-ES" dirty="0" smtClean="0"/>
              <a:t>    En la pestaña "</a:t>
            </a:r>
            <a:r>
              <a:rPr lang="es-ES" b="1" dirty="0" smtClean="0">
                <a:solidFill>
                  <a:srgbClr val="FF0000"/>
                </a:solidFill>
              </a:rPr>
              <a:t>Propiedades</a:t>
            </a:r>
            <a:r>
              <a:rPr lang="es-ES" dirty="0" smtClean="0"/>
              <a:t>" introduciremos los siguientes datos: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Nombre:</a:t>
            </a:r>
            <a:r>
              <a:rPr lang="es-ES" dirty="0" smtClean="0">
                <a:solidFill>
                  <a:srgbClr val="92D050"/>
                </a:solidFill>
              </a:rPr>
              <a:t> </a:t>
            </a:r>
            <a:r>
              <a:rPr lang="es-ES" dirty="0" smtClean="0"/>
              <a:t>El nombre que le vamos a poner al  esquema.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Propietario: </a:t>
            </a:r>
            <a:r>
              <a:rPr lang="es-ES" dirty="0" smtClean="0"/>
              <a:t>Nombre del usuario.</a:t>
            </a:r>
          </a:p>
          <a:p>
            <a:pPr algn="just"/>
            <a:r>
              <a:rPr lang="es-ES" dirty="0" smtClean="0"/>
              <a:t>Después de configurar las propiedades necesarias. Presionamos el botón que dice “</a:t>
            </a:r>
            <a:r>
              <a:rPr lang="es-ES" b="1" dirty="0" smtClean="0">
                <a:solidFill>
                  <a:srgbClr val="FF0000"/>
                </a:solidFill>
              </a:rPr>
              <a:t>OK</a:t>
            </a:r>
            <a:r>
              <a:rPr lang="es-ES" dirty="0" smtClean="0"/>
              <a:t>”, para crear el esquema. </a:t>
            </a:r>
          </a:p>
          <a:p>
            <a:endParaRPr lang="es-ES" dirty="0"/>
          </a:p>
        </p:txBody>
      </p:sp>
    </p:spTree>
  </p:cSld>
  <p:clrMapOvr>
    <a:masterClrMapping/>
  </p:clrMapOvr>
  <p:transition spd="slow" advTm="19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jpdSoft Crear un esquema y una tabla de ejemplo en PostgreSQ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42918"/>
            <a:ext cx="4286280" cy="5665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34" y="642918"/>
            <a:ext cx="8183880" cy="8372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Paso #1: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0034" y="1571612"/>
            <a:ext cx="8143932" cy="235745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vez abierto el programa, ubicamos donde dice “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Localhost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”, pulsamos el botón derecho del mouse y seleccionamos donde dice “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new database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”.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11532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script </a:t>
            </a:r>
            <a:r>
              <a:rPr lang="es-ES" dirty="0" smtClean="0">
                <a:solidFill>
                  <a:srgbClr val="FF0000"/>
                </a:solidFill>
              </a:rPr>
              <a:t>SQL</a:t>
            </a:r>
            <a:r>
              <a:rPr lang="es-ES" dirty="0" smtClean="0">
                <a:solidFill>
                  <a:srgbClr val="92D050"/>
                </a:solidFill>
              </a:rPr>
              <a:t> </a:t>
            </a:r>
            <a:r>
              <a:rPr lang="es-ES" dirty="0" smtClean="0"/>
              <a:t>para crear el esquema en </a:t>
            </a:r>
            <a:r>
              <a:rPr lang="es-ES" dirty="0" smtClean="0">
                <a:solidFill>
                  <a:srgbClr val="FF0000"/>
                </a:solidFill>
              </a:rPr>
              <a:t>PostgreSQL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143248"/>
            <a:ext cx="7467600" cy="2982915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CREATE SCHEMA ajpdsoft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AUTHORIZATION ajpdsoft;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Paso #3: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algn="just"/>
            <a:r>
              <a:rPr lang="es-ES" dirty="0" smtClean="0"/>
              <a:t>Para crear una tabla dentro del esquema que creamos anteriormente (que a su vez está dentro de la base de datos que creamos anteriormente) presionamos el botón derecho del mouse sobre donde dice "</a:t>
            </a:r>
            <a:r>
              <a:rPr lang="es-ES" b="1" dirty="0" smtClean="0">
                <a:solidFill>
                  <a:srgbClr val="FF0000"/>
                </a:solidFill>
              </a:rPr>
              <a:t>Tablas</a:t>
            </a:r>
            <a:r>
              <a:rPr lang="es-ES" dirty="0" smtClean="0"/>
              <a:t>" (dentro del esquema) y seleccionaremos donde dice "</a:t>
            </a:r>
            <a:r>
              <a:rPr lang="es-ES" b="1" dirty="0" smtClean="0">
                <a:solidFill>
                  <a:srgbClr val="FF0000"/>
                </a:solidFill>
              </a:rPr>
              <a:t>Nueva Tabla</a:t>
            </a:r>
            <a:r>
              <a:rPr lang="es-ES" dirty="0" smtClean="0"/>
              <a:t>":</a:t>
            </a:r>
            <a:endParaRPr lang="es-ES" dirty="0"/>
          </a:p>
        </p:txBody>
      </p:sp>
    </p:spTree>
  </p:cSld>
  <p:clrMapOvr>
    <a:masterClrMapping/>
  </p:clrMapOvr>
  <p:transition spd="slow" advTm="20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jpdSoft Crear un esquema y una tabla de ejemplo en PostgreSQ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6143668" cy="59798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Paso #4: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Después se abrirá una ventana, en la cual vamos a configurar la tabla que vamos a crear. </a:t>
            </a:r>
          </a:p>
          <a:p>
            <a:pPr algn="just">
              <a:buNone/>
            </a:pPr>
            <a:r>
              <a:rPr lang="es-ES" dirty="0" smtClean="0"/>
              <a:t>    En la pestaña "</a:t>
            </a:r>
            <a:r>
              <a:rPr lang="es-ES" b="1" dirty="0" smtClean="0">
                <a:solidFill>
                  <a:srgbClr val="FF0000"/>
                </a:solidFill>
              </a:rPr>
              <a:t>Propiedades</a:t>
            </a:r>
            <a:r>
              <a:rPr lang="es-ES" dirty="0" smtClean="0"/>
              <a:t>" introduciremos los siguientes datos:</a:t>
            </a:r>
          </a:p>
          <a:p>
            <a:pPr algn="just"/>
            <a:r>
              <a:rPr lang="es-ES" dirty="0" smtClean="0">
                <a:solidFill>
                  <a:srgbClr val="FF0000"/>
                </a:solidFill>
              </a:rPr>
              <a:t>Nombre:</a:t>
            </a:r>
            <a:r>
              <a:rPr lang="es-ES" dirty="0" smtClean="0">
                <a:solidFill>
                  <a:srgbClr val="92D050"/>
                </a:solidFill>
              </a:rPr>
              <a:t> </a:t>
            </a:r>
            <a:r>
              <a:rPr lang="es-ES" dirty="0" smtClean="0"/>
              <a:t>El nombre que le vamos a poner a la tabla. </a:t>
            </a:r>
          </a:p>
          <a:p>
            <a:pPr algn="just"/>
            <a:r>
              <a:rPr lang="es-ES" dirty="0" smtClean="0">
                <a:solidFill>
                  <a:srgbClr val="FF0000"/>
                </a:solidFill>
              </a:rPr>
              <a:t>Propietario:</a:t>
            </a:r>
            <a:r>
              <a:rPr lang="es-ES" dirty="0" smtClean="0"/>
              <a:t> Nombre del usuario.</a:t>
            </a:r>
          </a:p>
          <a:p>
            <a:pPr algn="just"/>
            <a:r>
              <a:rPr lang="es-ES" dirty="0" smtClean="0"/>
              <a:t>Después de configurar las propiedades necesarias. Presionamos el botón que dice “</a:t>
            </a:r>
            <a:r>
              <a:rPr lang="es-ES" b="1" dirty="0" smtClean="0">
                <a:solidFill>
                  <a:srgbClr val="FF0000"/>
                </a:solidFill>
              </a:rPr>
              <a:t>OK</a:t>
            </a:r>
            <a:r>
              <a:rPr lang="es-ES" dirty="0" smtClean="0"/>
              <a:t>”.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ransition spd="slow" advTm="23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jpdSoft Crear un esquema y una tabla de ejemplo en PostgreSQ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7"/>
            <a:ext cx="5143536" cy="56123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Paso #5: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7901014" cy="2828932"/>
          </a:xfrm>
        </p:spPr>
        <p:txBody>
          <a:bodyPr/>
          <a:lstStyle/>
          <a:p>
            <a:r>
              <a:rPr lang="es-ES" dirty="0" smtClean="0"/>
              <a:t>En la pestaña “</a:t>
            </a:r>
            <a:r>
              <a:rPr lang="es-ES" b="1" dirty="0" smtClean="0">
                <a:solidFill>
                  <a:srgbClr val="FF0000"/>
                </a:solidFill>
              </a:rPr>
              <a:t>Columnas</a:t>
            </a:r>
            <a:r>
              <a:rPr lang="es-ES" dirty="0" smtClean="0"/>
              <a:t>" ,presionamos el botón que dice “</a:t>
            </a:r>
            <a:r>
              <a:rPr lang="es-ES" b="1" dirty="0" smtClean="0">
                <a:solidFill>
                  <a:srgbClr val="FF0000"/>
                </a:solidFill>
              </a:rPr>
              <a:t>Añadir</a:t>
            </a:r>
            <a:r>
              <a:rPr lang="es-ES" dirty="0" smtClean="0"/>
              <a:t>”. </a:t>
            </a:r>
          </a:p>
          <a:p>
            <a:r>
              <a:rPr lang="es-ES" dirty="0" smtClean="0"/>
              <a:t>Presionamos el botón que dice “</a:t>
            </a:r>
            <a:r>
              <a:rPr lang="es-ES" b="1" dirty="0" smtClean="0">
                <a:solidFill>
                  <a:srgbClr val="FF0000"/>
                </a:solidFill>
              </a:rPr>
              <a:t>OK</a:t>
            </a:r>
            <a:r>
              <a:rPr lang="es-ES" dirty="0" smtClean="0"/>
              <a:t>”.</a:t>
            </a:r>
            <a:endParaRPr lang="es-ES" dirty="0"/>
          </a:p>
        </p:txBody>
      </p:sp>
    </p:spTree>
  </p:cSld>
  <p:clrMapOvr>
    <a:masterClrMapping/>
  </p:clrMapOvr>
  <p:transition spd="slow" advTm="9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jpdSoft Crear un esquema y una tabla de ejemplo en PostgreSQ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42918"/>
            <a:ext cx="5143536" cy="56426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Paso #6: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75775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Después se abrirá una ventana, en la cual vamos a configurar la columna que vamos a crear. </a:t>
            </a:r>
          </a:p>
          <a:p>
            <a:pPr algn="just">
              <a:buNone/>
            </a:pPr>
            <a:r>
              <a:rPr lang="es-ES" dirty="0" smtClean="0"/>
              <a:t>    En la pestaña "</a:t>
            </a:r>
            <a:r>
              <a:rPr lang="es-ES" b="1" dirty="0" smtClean="0">
                <a:solidFill>
                  <a:srgbClr val="FF0000"/>
                </a:solidFill>
              </a:rPr>
              <a:t>Propiedades</a:t>
            </a:r>
            <a:r>
              <a:rPr lang="es-ES" dirty="0" smtClean="0"/>
              <a:t>" introduciremos los siguientes datos:</a:t>
            </a:r>
          </a:p>
          <a:p>
            <a:pPr algn="just"/>
            <a:r>
              <a:rPr lang="es-ES" dirty="0" smtClean="0"/>
              <a:t>Introduciremos el nombre de la columna, el tipo de datos (para el autoincremento en PostgreSQL seleccionaremos “</a:t>
            </a:r>
            <a:r>
              <a:rPr lang="es-ES" b="1" dirty="0" smtClean="0">
                <a:solidFill>
                  <a:srgbClr val="FF0000"/>
                </a:solidFill>
              </a:rPr>
              <a:t>Serial</a:t>
            </a:r>
            <a:r>
              <a:rPr lang="es-ES" dirty="0" smtClean="0"/>
              <a:t>"), puesto que esta columna será clave primaria marcaremos "</a:t>
            </a:r>
            <a:r>
              <a:rPr lang="es-ES" b="1" dirty="0" smtClean="0">
                <a:solidFill>
                  <a:srgbClr val="FF0000"/>
                </a:solidFill>
              </a:rPr>
              <a:t>No Nulo</a:t>
            </a:r>
            <a:r>
              <a:rPr lang="es-ES" dirty="0" smtClean="0"/>
              <a:t>“.</a:t>
            </a:r>
          </a:p>
          <a:p>
            <a:pPr algn="just"/>
            <a:r>
              <a:rPr lang="es-ES" dirty="0" smtClean="0"/>
              <a:t>Presionamos el botón que dice “</a:t>
            </a:r>
            <a:r>
              <a:rPr lang="es-ES" b="1" dirty="0" smtClean="0">
                <a:solidFill>
                  <a:srgbClr val="FF0000"/>
                </a:solidFill>
              </a:rPr>
              <a:t>OK</a:t>
            </a:r>
            <a:r>
              <a:rPr lang="es-ES" dirty="0" smtClean="0"/>
              <a:t>”.</a:t>
            </a:r>
            <a:endParaRPr lang="es-ES" dirty="0"/>
          </a:p>
        </p:txBody>
      </p:sp>
    </p:spTree>
  </p:cSld>
  <p:clrMapOvr>
    <a:masterClrMapping/>
  </p:clrMapOvr>
  <p:transition spd="slow" advTm="23000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jpdSoft Crear un esquema y una tabla de ejemplo en PostgreSQ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14356"/>
            <a:ext cx="4000528" cy="534377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Paso #7: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 algn="just"/>
            <a:r>
              <a:rPr lang="es-ES" dirty="0" smtClean="0"/>
              <a:t>De la misma forma, añadiremos el resto de las columnas necesarias para la tabla. </a:t>
            </a:r>
          </a:p>
          <a:p>
            <a:pPr algn="just"/>
            <a:r>
              <a:rPr lang="es-ES" dirty="0" smtClean="0"/>
              <a:t>Una vez añadidas todas las columnas de la tabla. </a:t>
            </a:r>
          </a:p>
          <a:p>
            <a:pPr algn="just"/>
            <a:r>
              <a:rPr lang="es-ES" dirty="0" smtClean="0"/>
              <a:t>Presionamos el botón que dice “</a:t>
            </a:r>
            <a:r>
              <a:rPr lang="es-ES" b="1" dirty="0" smtClean="0">
                <a:solidFill>
                  <a:srgbClr val="FF0000"/>
                </a:solidFill>
              </a:rPr>
              <a:t>OK</a:t>
            </a:r>
            <a:r>
              <a:rPr lang="es-ES" dirty="0" smtClean="0"/>
              <a:t>”, para crear la tabla con sus respectivas columnas.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ransition spd="slow" advTm="19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dministrar servidor Firebird con FlameRobin en modo gráfico"/>
          <p:cNvPicPr/>
          <p:nvPr/>
        </p:nvPicPr>
        <p:blipFill>
          <a:blip r:embed="rId2"/>
          <a:srcRect r="35526" b="40816"/>
          <a:stretch>
            <a:fillRect/>
          </a:stretch>
        </p:blipFill>
        <p:spPr bwMode="auto">
          <a:xfrm>
            <a:off x="1357290" y="928670"/>
            <a:ext cx="64294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AjpdSoft Crear un esquema y una tabla de ejemplo en PostgreSQ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271674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script </a:t>
            </a:r>
            <a:r>
              <a:rPr lang="es-ES" dirty="0" smtClean="0">
                <a:solidFill>
                  <a:srgbClr val="FF0000"/>
                </a:solidFill>
              </a:rPr>
              <a:t>SQL</a:t>
            </a:r>
            <a:r>
              <a:rPr lang="es-ES" dirty="0" smtClean="0"/>
              <a:t> para crear una tabla en </a:t>
            </a:r>
            <a:r>
              <a:rPr lang="es-ES" dirty="0" smtClean="0">
                <a:solidFill>
                  <a:srgbClr val="FF0000"/>
                </a:solidFill>
              </a:rPr>
              <a:t>PostgreSQL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i="1" dirty="0" smtClean="0">
                <a:solidFill>
                  <a:srgbClr val="FF0000"/>
                </a:solidFill>
              </a:rPr>
              <a:t>CREATE TABLE ajpdsoft. facturas </a:t>
            </a:r>
          </a:p>
          <a:p>
            <a:pPr>
              <a:buNone/>
            </a:pPr>
            <a:r>
              <a:rPr lang="es-ES" i="1" dirty="0" smtClean="0">
                <a:solidFill>
                  <a:srgbClr val="FF0000"/>
                </a:solidFill>
              </a:rPr>
              <a:t>( </a:t>
            </a:r>
          </a:p>
          <a:p>
            <a:pPr>
              <a:buNone/>
            </a:pPr>
            <a:r>
              <a:rPr lang="es-ES" i="1" dirty="0" smtClean="0">
                <a:solidFill>
                  <a:srgbClr val="FF0000"/>
                </a:solidFill>
              </a:rPr>
              <a:t>codigo serial NOT NULL, </a:t>
            </a:r>
          </a:p>
          <a:p>
            <a:pPr>
              <a:buNone/>
            </a:pPr>
            <a:r>
              <a:rPr lang="es-ES" i="1" dirty="0" smtClean="0">
                <a:solidFill>
                  <a:srgbClr val="FF0000"/>
                </a:solidFill>
              </a:rPr>
              <a:t>fecha date, </a:t>
            </a:r>
          </a:p>
          <a:p>
            <a:pPr>
              <a:buNone/>
            </a:pPr>
            <a:r>
              <a:rPr lang="es-ES" i="1" dirty="0" smtClean="0">
                <a:solidFill>
                  <a:srgbClr val="FF0000"/>
                </a:solidFill>
              </a:rPr>
              <a:t>codigocliente integer, </a:t>
            </a:r>
          </a:p>
          <a:p>
            <a:pPr>
              <a:buNone/>
            </a:pPr>
            <a:r>
              <a:rPr lang="es-ES" i="1" dirty="0" smtClean="0">
                <a:solidFill>
                  <a:srgbClr val="FF0000"/>
                </a:solidFill>
              </a:rPr>
              <a:t>numero character(40), </a:t>
            </a:r>
          </a:p>
          <a:p>
            <a:pPr>
              <a:buNone/>
            </a:pPr>
            <a:r>
              <a:rPr lang="es-ES" i="1" dirty="0" smtClean="0">
                <a:solidFill>
                  <a:srgbClr val="FF0000"/>
                </a:solidFill>
              </a:rPr>
              <a:t>importe money, </a:t>
            </a:r>
          </a:p>
          <a:p>
            <a:pPr>
              <a:buNone/>
            </a:pPr>
            <a:r>
              <a:rPr lang="es-ES" i="1" dirty="0" smtClean="0">
                <a:solidFill>
                  <a:srgbClr val="FF0000"/>
                </a:solidFill>
              </a:rPr>
              <a:t>observacion text, CONSTRAINT cp_codigo PRIMARY KEY (codigo) ) WITH ( OIDS = FALSE </a:t>
            </a:r>
          </a:p>
          <a:p>
            <a:pPr>
              <a:buNone/>
            </a:pPr>
            <a:r>
              <a:rPr lang="es-ES" i="1" dirty="0" smtClean="0">
                <a:solidFill>
                  <a:srgbClr val="FF0000"/>
                </a:solidFill>
              </a:rPr>
              <a:t>) </a:t>
            </a:r>
          </a:p>
          <a:p>
            <a:pPr>
              <a:buNone/>
            </a:pPr>
            <a:r>
              <a:rPr lang="es-ES" i="1" dirty="0" smtClean="0">
                <a:solidFill>
                  <a:srgbClr val="FF0000"/>
                </a:solidFill>
              </a:rPr>
              <a:t>TABLESPACE tb_ajpdsoft; </a:t>
            </a:r>
          </a:p>
          <a:p>
            <a:pPr>
              <a:buNone/>
            </a:pPr>
            <a:r>
              <a:rPr lang="es-ES" i="1" dirty="0" smtClean="0">
                <a:solidFill>
                  <a:srgbClr val="FF0000"/>
                </a:solidFill>
              </a:rPr>
              <a:t>ALTER TABLE ajpdsoft.facturas OWNER TO ajpdsoft;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2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/>
          <a:lstStyle/>
          <a:p>
            <a:r>
              <a:rPr lang="es-ES" b="1" dirty="0" smtClean="0">
                <a:solidFill>
                  <a:srgbClr val="FFFF00"/>
                </a:solidFill>
              </a:rPr>
              <a:t>Paso #2: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86808" cy="47149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En el campo que dice “</a:t>
            </a:r>
            <a:r>
              <a:rPr lang="es-ES" b="1" dirty="0" smtClean="0">
                <a:solidFill>
                  <a:srgbClr val="FFFF00"/>
                </a:solidFill>
              </a:rPr>
              <a:t>Display Name</a:t>
            </a:r>
            <a:r>
              <a:rPr lang="es-ES" dirty="0" smtClean="0"/>
              <a:t>”, introduciremos el nombre que le vamos a dar a la nueva base de datos, el cual se mostrara en FlameRobin.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En el campo que dice “</a:t>
            </a:r>
            <a:r>
              <a:rPr lang="es-ES" b="1" dirty="0" smtClean="0">
                <a:solidFill>
                  <a:srgbClr val="FFFF00"/>
                </a:solidFill>
              </a:rPr>
              <a:t>Database Path</a:t>
            </a:r>
            <a:r>
              <a:rPr lang="es-ES" dirty="0" smtClean="0"/>
              <a:t>”, se le indicara la unidad, la carpeta y el nombre del fichero  de la base de datos.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También indicaremos el nombre del usuario, que por defecto es “</a:t>
            </a:r>
            <a:r>
              <a:rPr lang="es-ES" b="1" dirty="0" smtClean="0">
                <a:solidFill>
                  <a:srgbClr val="FFFF00"/>
                </a:solidFill>
              </a:rPr>
              <a:t>SYSDBA</a:t>
            </a:r>
            <a:r>
              <a:rPr lang="es-ES" dirty="0" smtClean="0"/>
              <a:t>” y la contraseña que por defecto es “</a:t>
            </a:r>
            <a:r>
              <a:rPr lang="es-ES" b="1" dirty="0" smtClean="0">
                <a:solidFill>
                  <a:srgbClr val="FFFF00"/>
                </a:solidFill>
              </a:rPr>
              <a:t>masterkey</a:t>
            </a:r>
            <a:r>
              <a:rPr lang="es-ES" dirty="0" smtClean="0"/>
              <a:t>”.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Una vez llenados los campos se le da clic en el botón que dice “</a:t>
            </a:r>
            <a:r>
              <a:rPr lang="es-ES" b="1" dirty="0" smtClean="0">
                <a:solidFill>
                  <a:srgbClr val="FFFF00"/>
                </a:solidFill>
              </a:rPr>
              <a:t>Create</a:t>
            </a:r>
            <a:r>
              <a:rPr lang="es-ES" dirty="0" smtClean="0"/>
              <a:t>”, para que así sea creada  la base de datos. </a:t>
            </a:r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advTm="2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dministrar servidor Firebird con FlameRobin en modo gráfic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715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FF00"/>
                </a:solidFill>
              </a:rPr>
              <a:t>Paso #3: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11481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En la ventana principal del programa ubicamos el nombre de nuestra nueva  base de datos. Presionamos el botón derecho del mouse y seleccionamos donde dice “</a:t>
            </a:r>
            <a:r>
              <a:rPr lang="es-ES" b="1" dirty="0" smtClean="0">
                <a:solidFill>
                  <a:srgbClr val="FFFF00"/>
                </a:solidFill>
              </a:rPr>
              <a:t>Connect</a:t>
            </a:r>
            <a:r>
              <a:rPr lang="es-ES" dirty="0" smtClean="0"/>
              <a:t>” para podernos conectarnos a ella y también poderla administrar. </a:t>
            </a:r>
          </a:p>
          <a:p>
            <a:pPr algn="just"/>
            <a:endParaRPr lang="es-ES" dirty="0" smtClean="0"/>
          </a:p>
          <a:p>
            <a:pPr algn="just">
              <a:buNone/>
            </a:pPr>
            <a:endParaRPr lang="es-ES" dirty="0" smtClean="0"/>
          </a:p>
        </p:txBody>
      </p:sp>
    </p:spTree>
  </p:cSld>
  <p:clrMapOvr>
    <a:masterClrMapping/>
  </p:clrMapOvr>
  <p:transition advTm="1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dministrar servidor Firebird con FlameRobin en modo gráfic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867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00034" y="5357826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FF00"/>
                </a:solidFill>
              </a:rPr>
              <a:t>Nota: </a:t>
            </a:r>
            <a:r>
              <a:rPr lang="es-ES" sz="2800" dirty="0" smtClean="0"/>
              <a:t>Desde esta ventana podremos consultar, modificar y crear cualquier tipo de objeto en la nueva base de datos Firebird.</a:t>
            </a:r>
          </a:p>
        </p:txBody>
      </p:sp>
    </p:spTree>
  </p:cSld>
  <p:clrMapOvr>
    <a:masterClrMapping/>
  </p:clrMapOvr>
  <p:transition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84371" y="1852943"/>
            <a:ext cx="8183880" cy="143318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50" normalizeH="0" baseline="0" noProof="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¿Cómo Generar </a:t>
            </a:r>
            <a:r>
              <a:rPr kumimoji="0" lang="es-ES" sz="4000" b="0" i="0" u="none" strike="noStrike" kern="1200" cap="none" spc="50" normalizeH="0" baseline="0" noProof="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una </a:t>
            </a:r>
            <a:r>
              <a:rPr lang="es-ES" sz="4000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Tabla de Datos</a:t>
            </a:r>
            <a:r>
              <a:rPr kumimoji="0" lang="es-ES" sz="4000" b="0" i="0" u="none" strike="noStrike" kern="1200" cap="none" spc="50" normalizeH="0" baseline="0" noProof="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000" b="0" i="0" u="none" strike="noStrike" kern="1200" cap="none" spc="50" normalizeH="0" baseline="0" noProof="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 FlameRobin para </a:t>
            </a:r>
            <a:r>
              <a:rPr kumimoji="0" lang="es-ES" sz="4000" b="0" i="0" u="none" strike="noStrike" kern="1200" cap="none" spc="50" normalizeH="0" baseline="0" noProof="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Firebird?</a:t>
            </a:r>
            <a:endParaRPr kumimoji="0" lang="es-ES" sz="4000" b="0" i="0" u="none" strike="noStrike" kern="1200" cap="none" spc="50" normalizeH="0" baseline="0" noProof="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www.flamerobin.org/dokuwiki/_media/wiki/flamerobin.jpg"/>
          <p:cNvPicPr>
            <a:picLocks noChangeAspect="1" noChangeArrowheads="1"/>
          </p:cNvPicPr>
          <p:nvPr/>
        </p:nvPicPr>
        <p:blipFill>
          <a:blip r:embed="rId2"/>
          <a:srcRect l="17660" t="18119" r="17331"/>
          <a:stretch>
            <a:fillRect/>
          </a:stretch>
        </p:blipFill>
        <p:spPr bwMode="auto">
          <a:xfrm rot="456075">
            <a:off x="1498571" y="3785213"/>
            <a:ext cx="2297517" cy="2288745"/>
          </a:xfrm>
          <a:prstGeom prst="rect">
            <a:avLst/>
          </a:prstGeom>
          <a:noFill/>
        </p:spPr>
      </p:pic>
      <p:pic>
        <p:nvPicPr>
          <p:cNvPr id="4" name="Picture 4" descr="http://www.firebirdsql.org/file/about/firebird-logo-1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5522">
            <a:off x="4981956" y="3624642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201</TotalTime>
  <Words>1028</Words>
  <Application>Microsoft Office PowerPoint</Application>
  <PresentationFormat>Presentación en pantalla (4:3)</PresentationFormat>
  <Paragraphs>103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Técnico</vt:lpstr>
      <vt:lpstr>INSTITUTO TECNOLOGICO SUPERIOR DE LERDO </vt:lpstr>
      <vt:lpstr>¿Cómo Generar una Base de Datos en FlameRobin para Firebird?</vt:lpstr>
      <vt:lpstr>Diapositiva 3</vt:lpstr>
      <vt:lpstr>Diapositiva 4</vt:lpstr>
      <vt:lpstr>Paso #2:</vt:lpstr>
      <vt:lpstr>Diapositiva 6</vt:lpstr>
      <vt:lpstr>Paso #3:</vt:lpstr>
      <vt:lpstr>Diapositiva 8</vt:lpstr>
      <vt:lpstr>Diapositiva 9</vt:lpstr>
      <vt:lpstr>Paso #1:</vt:lpstr>
      <vt:lpstr>Diapositiva 11</vt:lpstr>
      <vt:lpstr>Paso #2:</vt:lpstr>
      <vt:lpstr>Paso #3:</vt:lpstr>
      <vt:lpstr>Diapositiva 14</vt:lpstr>
      <vt:lpstr>Paso #4:</vt:lpstr>
      <vt:lpstr>Diapositiva 16</vt:lpstr>
      <vt:lpstr>Paso #5:</vt:lpstr>
      <vt:lpstr>Diapositiva 18</vt:lpstr>
      <vt:lpstr>¿Cómo Generar una Base de Datos en PgAdmin III para PostgreSQL ?</vt:lpstr>
      <vt:lpstr>Paso #1:</vt:lpstr>
      <vt:lpstr>Diapositiva 21</vt:lpstr>
      <vt:lpstr>Paso #2:</vt:lpstr>
      <vt:lpstr>Diapositiva 23</vt:lpstr>
      <vt:lpstr>El script SQL para crear una base de datos PostgreSQL desde la línea de comandos:</vt:lpstr>
      <vt:lpstr>¿Cómo Generar una Tabla de Datos  en  PgAdmin III para PostgreSQL ? </vt:lpstr>
      <vt:lpstr>Paso #1:</vt:lpstr>
      <vt:lpstr>Diapositiva 27</vt:lpstr>
      <vt:lpstr>Paso #2:</vt:lpstr>
      <vt:lpstr>Diapositiva 29</vt:lpstr>
      <vt:lpstr>El script SQL para crear el esquema en PostgreSQL:</vt:lpstr>
      <vt:lpstr>Paso #3:</vt:lpstr>
      <vt:lpstr>Diapositiva 32</vt:lpstr>
      <vt:lpstr>Paso #4:</vt:lpstr>
      <vt:lpstr>Diapositiva 34</vt:lpstr>
      <vt:lpstr>Paso #5:</vt:lpstr>
      <vt:lpstr>Diapositiva 36</vt:lpstr>
      <vt:lpstr>Paso #6:</vt:lpstr>
      <vt:lpstr>Diapositiva 38</vt:lpstr>
      <vt:lpstr>Paso #7:</vt:lpstr>
      <vt:lpstr>Diapositiva 40</vt:lpstr>
      <vt:lpstr>El script SQL para crear una tabla en PostgreSQL: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TECNOLOGICO SUPERIOR DE LERDO </dc:title>
  <dc:creator>pc-1</dc:creator>
  <cp:lastModifiedBy>pc-1</cp:lastModifiedBy>
  <cp:revision>50</cp:revision>
  <dcterms:created xsi:type="dcterms:W3CDTF">2013-02-10T03:04:15Z</dcterms:created>
  <dcterms:modified xsi:type="dcterms:W3CDTF">2013-02-10T21:33:16Z</dcterms:modified>
</cp:coreProperties>
</file>